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pdf" ContentType="application/pdf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698" r:id="rId2"/>
    <p:sldMasterId id="2147483704" r:id="rId3"/>
  </p:sldMasterIdLst>
  <p:sldIdLst>
    <p:sldId id="256" r:id="rId4"/>
    <p:sldId id="258" r:id="rId5"/>
    <p:sldId id="263" r:id="rId6"/>
    <p:sldId id="264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6.pd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31" descr="new pg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4CF2E0-CCC4-4E1E-9902-C3C36AB3FDA4}" type="datetimeFigureOut">
              <a:rPr lang="en-US" smtClean="0"/>
              <a:pPr/>
              <a:t>11/29/2012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0"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3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4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95690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5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-3892" y="3026"/>
            <a:ext cx="9144000" cy="6854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145" y="2728735"/>
            <a:ext cx="655900" cy="1520562"/>
          </a:xfrm>
          <a:prstGeom prst="rect">
            <a:avLst/>
          </a:prstGeom>
          <a:noFill/>
        </p:spPr>
        <p:txBody>
          <a:bodyPr wrap="square" lIns="58055" tIns="29028" rIns="58055" bIns="29028" rtlCol="0">
            <a:spAutoFit/>
          </a:bodyPr>
          <a:lstStyle/>
          <a:p>
            <a:r>
              <a:rPr lang="en-US" sz="9500" baseline="30000" dirty="0" smtClean="0">
                <a:solidFill>
                  <a:srgbClr val="F58026"/>
                </a:solidFill>
                <a:latin typeface="Rockwell"/>
                <a:cs typeface="Rockwell"/>
              </a:rPr>
              <a:t>»</a:t>
            </a:r>
            <a:endParaRPr lang="en-US" sz="9500" dirty="0">
              <a:solidFill>
                <a:srgbClr val="F58026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232961" y="3004501"/>
            <a:ext cx="7772400" cy="740179"/>
          </a:xfrm>
          <a:prstGeom prst="rect">
            <a:avLst/>
          </a:prstGeom>
        </p:spPr>
        <p:txBody>
          <a:bodyPr/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</a:endParaRPr>
          </a:p>
        </p:txBody>
      </p:sp>
      <p:pic>
        <p:nvPicPr>
          <p:cNvPr id="5" name="Picture 10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2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4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5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P AGENDA IMAGE.jpg"/>
          <p:cNvPicPr>
            <a:picLocks noChangeAspect="1"/>
          </p:cNvPicPr>
          <p:nvPr userDrawn="1"/>
        </p:nvPicPr>
        <p:blipFill>
          <a:blip r:embed="rId2"/>
          <a:srcRect l="11667" t="4520" b="4657"/>
          <a:stretch>
            <a:fillRect/>
          </a:stretch>
        </p:blipFill>
        <p:spPr>
          <a:xfrm>
            <a:off x="4936356" y="957944"/>
            <a:ext cx="4207644" cy="432310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957944"/>
            <a:ext cx="4319681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dirty="0" smtClean="0"/>
              <a:t>AGENDA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0" y="4776952"/>
            <a:ext cx="7772400" cy="756745"/>
          </a:xfrm>
        </p:spPr>
        <p:txBody>
          <a:bodyPr/>
          <a:lstStyle>
            <a:lvl1pPr marL="360000"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5580995"/>
            <a:ext cx="6400800" cy="593834"/>
          </a:xfrm>
        </p:spPr>
        <p:txBody>
          <a:bodyPr/>
          <a:lstStyle>
            <a:lvl1pPr marL="3600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7944"/>
            <a:ext cx="8229600" cy="516822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28914"/>
            <a:ext cx="4038600" cy="5197249"/>
          </a:xfrm>
          <a:prstGeom prst="rect">
            <a:avLst/>
          </a:prstGeom>
        </p:spPr>
        <p:txBody>
          <a:bodyPr/>
          <a:lstStyle>
            <a:lvl1pPr>
              <a:defRPr sz="2800" baseline="0">
                <a:solidFill>
                  <a:srgbClr val="455560"/>
                </a:solidFill>
              </a:defRPr>
            </a:lvl1pPr>
            <a:lvl2pPr>
              <a:defRPr sz="2400">
                <a:solidFill>
                  <a:srgbClr val="455560"/>
                </a:solidFill>
              </a:defRPr>
            </a:lvl2pPr>
            <a:lvl3pPr>
              <a:defRPr sz="2000">
                <a:solidFill>
                  <a:srgbClr val="455560"/>
                </a:solidFill>
              </a:defRPr>
            </a:lvl3pPr>
            <a:lvl4pPr>
              <a:defRPr sz="1800">
                <a:solidFill>
                  <a:srgbClr val="455560"/>
                </a:solidFill>
              </a:defRPr>
            </a:lvl4pPr>
            <a:lvl5pPr>
              <a:defRPr sz="1800">
                <a:solidFill>
                  <a:srgbClr val="45556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87826" y="231096"/>
            <a:ext cx="8229600" cy="407533"/>
          </a:xfrm>
          <a:prstGeom prst="rect">
            <a:avLst/>
          </a:prstGeom>
        </p:spPr>
        <p:txBody>
          <a:bodyPr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3440" y="29796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9BC9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8006" y="1563426"/>
            <a:ext cx="3650194" cy="1470025"/>
          </a:xfrm>
        </p:spPr>
        <p:txBody>
          <a:bodyPr tIns="0" anchor="t" anchorCtr="0">
            <a:noAutofit/>
          </a:bodyPr>
          <a:lstStyle>
            <a:lvl1pPr algn="l">
              <a:defRPr sz="3000" cap="all">
                <a:solidFill>
                  <a:schemeClr val="bg1"/>
                </a:solidFill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8007" y="3041295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16" name="Picture 15" descr="ip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8" name="Picture 17" descr="orangeArrows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8163" y="1683704"/>
            <a:ext cx="299109" cy="299109"/>
          </a:xfrm>
          <a:prstGeom prst="rect">
            <a:avLst/>
          </a:prstGeom>
        </p:spPr>
      </p:pic>
      <p:pic>
        <p:nvPicPr>
          <p:cNvPr id="7" name="Picture 6" descr="iProspect LOGOwDesc.2clr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  <p:pic>
        <p:nvPicPr>
          <p:cNvPr id="10" name="Picture 9" descr="ip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0707" y="1682845"/>
            <a:ext cx="2864695" cy="2562415"/>
          </a:xfrm>
          <a:prstGeom prst="rect">
            <a:avLst/>
          </a:prstGeom>
        </p:spPr>
      </p:pic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8163" y="1672160"/>
            <a:ext cx="299109" cy="299109"/>
          </a:xfrm>
          <a:prstGeom prst="rect">
            <a:avLst/>
          </a:prstGeom>
        </p:spPr>
      </p:pic>
      <p:pic>
        <p:nvPicPr>
          <p:cNvPr id="12" name="Picture 11" descr="iProspect LOGOwDesc.2clr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81800" y="5698111"/>
            <a:ext cx="2068740" cy="713549"/>
          </a:xfrm>
          <a:prstGeom prst="rect">
            <a:avLst/>
          </a:prstGeom>
        </p:spPr>
      </p:pic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252751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 descr="ip_transition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transition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105" y="2621639"/>
            <a:ext cx="586823" cy="524231"/>
          </a:xfrm>
          <a:prstGeom prst="rect">
            <a:avLst/>
          </a:prstGeom>
        </p:spPr>
      </p:pic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002279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3" name="Picture 2" descr="greenArrows_outline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74" y="2710542"/>
            <a:ext cx="316773" cy="316773"/>
          </a:xfrm>
          <a:prstGeom prst="rect">
            <a:avLst/>
          </a:prstGeom>
        </p:spPr>
      </p:pic>
      <p:pic>
        <p:nvPicPr>
          <p:cNvPr id="20" name="Picture 19" descr="greenArrows_outline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74" y="2692400"/>
            <a:ext cx="316773" cy="316773"/>
          </a:xfrm>
          <a:prstGeom prst="rect">
            <a:avLst/>
          </a:prstGeom>
        </p:spPr>
      </p:pic>
      <p:sp>
        <p:nvSpPr>
          <p:cNvPr id="21" name="Rounded Rectangle 20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0" name="Picture 9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164229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Op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pic>
        <p:nvPicPr>
          <p:cNvPr id="21" name="Picture 20" descr="green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472" y="2695737"/>
            <a:ext cx="313434" cy="313435"/>
          </a:xfrm>
          <a:prstGeom prst="rect">
            <a:avLst/>
          </a:prstGeom>
        </p:spPr>
      </p:pic>
      <p:sp>
        <p:nvSpPr>
          <p:cNvPr id="22" name="Rounded Rectangle 21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8" name="Picture 7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142999" y="2619832"/>
            <a:ext cx="7351713" cy="1362075"/>
          </a:xfrm>
        </p:spPr>
        <p:txBody>
          <a:bodyPr tIns="0" anchor="t">
            <a:normAutofit/>
          </a:bodyPr>
          <a:lstStyle>
            <a:lvl1pPr algn="l">
              <a:defRPr sz="2600" b="0" i="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648091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25" name="Picture 24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0465451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&amp;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5073"/>
            <a:ext cx="8229600" cy="5101092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737A7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4" name="Rounded Rectangle 23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2" name="Picture 11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87261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7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13258318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6875914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9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592599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100147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39444066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816" y="274639"/>
            <a:ext cx="8129985" cy="454705"/>
          </a:xfrm>
        </p:spPr>
        <p:txBody>
          <a:bodyPr tIns="0" anchor="t" anchorCtr="0">
            <a:normAutofit/>
          </a:bodyPr>
          <a:lstStyle>
            <a:lvl1pPr algn="l">
              <a:defRPr sz="2400" cap="all">
                <a:latin typeface="Corbel"/>
                <a:cs typeface="Corbe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9787"/>
            <a:ext cx="8229600" cy="4756377"/>
          </a:xfrm>
        </p:spPr>
        <p:txBody>
          <a:bodyPr/>
          <a:lstStyle>
            <a:lvl1pPr>
              <a:defRPr sz="2200">
                <a:solidFill>
                  <a:srgbClr val="455560"/>
                </a:solidFill>
                <a:latin typeface="Corbel"/>
                <a:cs typeface="Corbel"/>
              </a:defRPr>
            </a:lvl1pPr>
            <a:lvl2pPr>
              <a:defRPr sz="2000">
                <a:solidFill>
                  <a:srgbClr val="455560"/>
                </a:solidFill>
                <a:latin typeface="Corbel"/>
                <a:cs typeface="Corbel"/>
              </a:defRPr>
            </a:lvl2pPr>
            <a:lvl3pPr>
              <a:defRPr sz="1800">
                <a:solidFill>
                  <a:srgbClr val="455560"/>
                </a:solidFill>
                <a:latin typeface="Corbel"/>
                <a:cs typeface="Corbel"/>
              </a:defRPr>
            </a:lvl3pPr>
            <a:lvl4pPr>
              <a:defRPr sz="1600">
                <a:solidFill>
                  <a:srgbClr val="455560"/>
                </a:solidFill>
                <a:latin typeface="Corbel"/>
                <a:cs typeface="Corbel"/>
              </a:defRPr>
            </a:lvl4pPr>
            <a:lvl5pPr>
              <a:defRPr sz="1600">
                <a:solidFill>
                  <a:srgbClr val="455560"/>
                </a:solidFill>
                <a:latin typeface="Corbel"/>
                <a:cs typeface="Corbe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366" y="6435246"/>
            <a:ext cx="5673441" cy="365125"/>
          </a:xfrm>
        </p:spPr>
        <p:txBody>
          <a:bodyPr/>
          <a:lstStyle>
            <a:lvl1pPr>
              <a:defRPr>
                <a:latin typeface="Corbel"/>
                <a:cs typeface="Corbel"/>
              </a:defRPr>
            </a:lvl1pPr>
          </a:lstStyle>
          <a:p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557213" y="728663"/>
            <a:ext cx="8129587" cy="43248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rgbClr val="455560"/>
                </a:solidFill>
                <a:latin typeface="Corbel"/>
                <a:cs typeface="Corbel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03440" y="729343"/>
            <a:ext cx="8546588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orangeArrows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9"/>
          </a:xfrm>
          <a:prstGeom prst="rect">
            <a:avLst/>
          </a:prstGeom>
        </p:spPr>
      </p:pic>
      <p:sp>
        <p:nvSpPr>
          <p:cNvPr id="25" name="Rounded Rectangle 24"/>
          <p:cNvSpPr/>
          <p:nvPr userDrawn="1"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FFFFFF"/>
                </a:solidFill>
              </a:rPr>
              <a:t>      </a:t>
            </a:r>
            <a:endParaRPr lang="en-US" sz="1800" dirty="0">
              <a:solidFill>
                <a:srgbClr val="FFFFFF"/>
              </a:solidFill>
            </a:endParaRPr>
          </a:p>
        </p:txBody>
      </p:sp>
      <p:pic>
        <p:nvPicPr>
          <p:cNvPr id="13" name="Picture 12" descr="ip_footer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7" y="6204831"/>
            <a:ext cx="256017" cy="23041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29733975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– Double Title Hig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pic>
        <p:nvPicPr>
          <p:cNvPr id="24" name="Picture 23" descr="orangeArrows.psd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28217" y="357414"/>
            <a:ext cx="228598" cy="22859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03440" y="6166729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DE6E28"/>
                </a:solidFill>
              </a:rPr>
              <a:t>      </a:t>
            </a:r>
            <a:endParaRPr lang="en-US" sz="1800" dirty="0">
              <a:solidFill>
                <a:srgbClr val="DE6E28"/>
              </a:solidFill>
            </a:endParaRPr>
          </a:p>
        </p:txBody>
      </p:sp>
      <p:pic>
        <p:nvPicPr>
          <p:cNvPr id="19" name="Picture 18" descr="ip_footer.psd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rgbClr val="FFFFFF"/>
              </a:solidFill>
              <a:latin typeface="Avenir LT Std 65 Medium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6786210" y="6526823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  <a:latin typeface="Corbel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503F095-C01E-9444-B892-657AC29F0A09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xmlns:mv="urn:schemas-microsoft-com:mac:vml" xmlns:mc="http://schemas.openxmlformats.org/markup-compatibility/2006" val="36875914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transition slide_v2.7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484080" y="1781176"/>
            <a:ext cx="7772400" cy="14700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intro slide.8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0">
            <a:noFill/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9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03213" y="100171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4" descr="ip_footer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orangeArrows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pic>
        <p:nvPicPr>
          <p:cNvPr id="5" name="Picture 11" descr="greenArrows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924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ip_footer.ps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11/29/2012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31" name="Picture 5" descr="intro slide.1.jp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028"/>
          <p:cNvSpPr>
            <a:spLocks/>
          </p:cNvSpPr>
          <p:nvPr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pitchFamily="34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34" charset="0"/>
              </a:rPr>
              <a:t>Copyright © 2012, iProspect, Inc. All rights reserved.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2" descr="orangeArrows.psd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ip_footer.ps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3845" y="6204830"/>
            <a:ext cx="256017" cy="2304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613062" y="6204796"/>
            <a:ext cx="21771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>
                <a:solidFill>
                  <a:schemeClr val="bg1"/>
                </a:solidFill>
                <a:latin typeface="Avenir LT Std 65 Medium"/>
              </a:rPr>
              <a:t>Digital Performance on a Global Scale.</a:t>
            </a:r>
            <a:endParaRPr lang="en-US" sz="900" dirty="0">
              <a:solidFill>
                <a:schemeClr val="bg1"/>
              </a:solidFill>
              <a:latin typeface="Avenir LT Std 65 Medium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366" y="6425620"/>
            <a:ext cx="5673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venir LT Std 55 Roman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val="40314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LT Std 55 Roman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LT Std 55 Roman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LT Std 55 Roman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LT Std 55 Roman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LT Std 55 Roman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7" Type="http://schemas.openxmlformats.org/officeDocument/2006/relationships/image" Target="../media/image30.jpeg"/><Relationship Id="rId2" Type="http://schemas.openxmlformats.org/officeDocument/2006/relationships/image" Target="../media/image2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8.xml"/><Relationship Id="rId15" Type="http://schemas.openxmlformats.org/officeDocument/2006/relationships/image" Target="../media/image29.png"/><Relationship Id="rId14" Type="http://schemas.openxmlformats.org/officeDocument/2006/relationships/image" Target="../media/image131.pd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8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 PPC Award Template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mtClean="0"/>
              <a:t>Updated Q4 2012</a:t>
            </a:r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http://www.scottshorter.com.au/wp-content/uploads/2011/01/graph-up.jpg"/>
          <p:cNvPicPr>
            <a:picLocks noChangeAspect="1" noChangeArrowheads="1"/>
          </p:cNvPicPr>
          <p:nvPr/>
        </p:nvPicPr>
        <p:blipFill>
          <a:blip r:embed="rId2"/>
          <a:srcRect b="5187"/>
          <a:stretch>
            <a:fillRect/>
          </a:stretch>
        </p:blipFill>
        <p:spPr bwMode="auto">
          <a:xfrm>
            <a:off x="4283968" y="2060848"/>
            <a:ext cx="4032448" cy="381225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Background/Brief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9095" y="4085355"/>
            <a:ext cx="3104793" cy="201068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095" y="1916832"/>
            <a:ext cx="3104793" cy="20909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1933730"/>
            <a:ext cx="2424729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Background</a:t>
            </a: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J&amp;J Digital program workshop – indentified limited search activity across markets due to the central and local market brand managers having low search knowledge.</a:t>
            </a:r>
            <a:endParaRPr lang="en-US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1979454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22159" y="4144694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8209" y="4065297"/>
            <a:ext cx="25136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Brief</a:t>
            </a:r>
          </a:p>
          <a:p>
            <a:endParaRPr lang="en-US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Increase search knowledge </a:t>
            </a:r>
            <a:r>
              <a:rPr lang="en-US" sz="1200" dirty="0" smtClean="0">
                <a:latin typeface="Avenir LT Std 35 Light"/>
                <a:cs typeface="Avenir LT Std 35 Light"/>
              </a:rPr>
              <a:t>of central client, local market brand managers and the Carat team.</a:t>
            </a: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US" sz="1200" dirty="0" smtClean="0">
                <a:latin typeface="Avenir LT Std 35 Light"/>
                <a:cs typeface="Avenir LT Std 35 Light"/>
              </a:rPr>
              <a:t>Increase the search activity in each market whilst implementing best practice principles and consistency across each market.</a:t>
            </a:r>
            <a:endParaRPr lang="en-US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306385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J&amp;J Paid Search Toolkits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/>
          <a:srcRect r="90146"/>
          <a:stretch>
            <a:fillRect/>
          </a:stretch>
        </p:blipFill>
        <p:spPr bwMode="auto">
          <a:xfrm>
            <a:off x="546469" y="1150761"/>
            <a:ext cx="597620" cy="5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9075" y="2025720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96" descr="Screen shot 2012-07-17 at 10.31.15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0578" y="4174305"/>
            <a:ext cx="360040" cy="37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logotypes.designer.am/t/johnson_and_johnson_no.png"/>
          <p:cNvPicPr>
            <a:picLocks noChangeAspect="1" noChangeArrowheads="1"/>
          </p:cNvPicPr>
          <p:nvPr/>
        </p:nvPicPr>
        <p:blipFill>
          <a:blip r:embed="rId6"/>
          <a:srcRect l="15045" t="18806" r="17255" b="17255"/>
          <a:stretch>
            <a:fillRect/>
          </a:stretch>
        </p:blipFill>
        <p:spPr bwMode="auto">
          <a:xfrm>
            <a:off x="7812360" y="1124744"/>
            <a:ext cx="648072" cy="612068"/>
          </a:xfrm>
          <a:prstGeom prst="rect">
            <a:avLst/>
          </a:prstGeom>
          <a:noFill/>
        </p:spPr>
      </p:pic>
      <p:pic>
        <p:nvPicPr>
          <p:cNvPr id="24" name="Picture 77" descr="globe (creds).pn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36096" y="2924944"/>
            <a:ext cx="864096" cy="98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 rot="21445961">
            <a:off x="4578062" y="4956492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i="0" dirty="0" smtClean="0">
                <a:latin typeface="Avenir LT Std 55 Roman"/>
                <a:cs typeface="Avenir LT Std 55 Roman"/>
              </a:rPr>
              <a:t>Paid Search</a:t>
            </a:r>
            <a:endParaRPr lang="en-GB" sz="1400" b="1" i="0" dirty="0">
              <a:latin typeface="Avenir LT Std 55 Roman"/>
              <a:cs typeface="Avenir LT Std 55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1986094"/>
            <a:ext cx="2816761" cy="36031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Challenges</a:t>
            </a:r>
          </a:p>
          <a:p>
            <a:pPr lvl="0"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Central client and local market brand managers had low search knowledge.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Carat team had low level search knowledge.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The central client could not tell the local brand managers how much budget should be allocated to paid search.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r>
              <a:rPr lang="en-GB" sz="1200" dirty="0" smtClean="0">
                <a:latin typeface="Avenir LT Std 35 Light"/>
                <a:cs typeface="Avenir LT Std 35 Light"/>
              </a:rPr>
              <a:t>Local brand managers unwilling to spend more in search due to lack of knowledge of search</a:t>
            </a: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GB" sz="9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510370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Increasing Search Knowledge &amp; Activity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4"/>
              <a:srcRect l="80178" t="47456" r="8231" b="26822"/>
              <a:stretch>
                <a:fillRect/>
              </a:stretch>
            </p:blipFill>
          </mc:Choice>
          <mc:Fallback>
            <p:blipFill>
              <a:blip r:embed="rId15"/>
              <a:srcRect l="80178" t="47456" r="8231" b="26822"/>
              <a:stretch>
                <a:fillRect/>
              </a:stretch>
            </p:blipFill>
          </mc:Fallback>
        </mc:AlternateContent>
        <p:spPr>
          <a:xfrm>
            <a:off x="546394" y="1080168"/>
            <a:ext cx="597770" cy="674001"/>
          </a:xfrm>
          <a:prstGeom prst="rect">
            <a:avLst/>
          </a:prstGeom>
        </p:spPr>
      </p:pic>
      <p:pic>
        <p:nvPicPr>
          <p:cNvPr id="25" name="Picture 24" descr="http://logotypes.designer.am/t/johnson_and_johnson_no.png"/>
          <p:cNvPicPr>
            <a:picLocks noChangeAspect="1" noChangeArrowheads="1"/>
          </p:cNvPicPr>
          <p:nvPr/>
        </p:nvPicPr>
        <p:blipFill>
          <a:blip r:embed="rId16"/>
          <a:srcRect l="15045" t="18806" r="17255" b="17255"/>
          <a:stretch>
            <a:fillRect/>
          </a:stretch>
        </p:blipFill>
        <p:spPr bwMode="auto">
          <a:xfrm>
            <a:off x="7812360" y="1124744"/>
            <a:ext cx="648072" cy="612068"/>
          </a:xfrm>
          <a:prstGeom prst="rect">
            <a:avLst/>
          </a:prstGeom>
          <a:noFill/>
        </p:spPr>
      </p:pic>
      <p:pic>
        <p:nvPicPr>
          <p:cNvPr id="3074" name="Picture 2" descr="http://www.lovingspirituality.com/wp-content/uploads/confused-face.jp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3419872" y="1988840"/>
            <a:ext cx="5438900" cy="3600400"/>
          </a:xfrm>
          <a:prstGeom prst="rect">
            <a:avLst/>
          </a:prstGeom>
          <a:noFill/>
        </p:spPr>
      </p:pic>
      <p:sp>
        <p:nvSpPr>
          <p:cNvPr id="28" name="Cloud Callout 27"/>
          <p:cNvSpPr/>
          <p:nvPr/>
        </p:nvSpPr>
        <p:spPr>
          <a:xfrm>
            <a:off x="3059832" y="1844824"/>
            <a:ext cx="2376264" cy="1512168"/>
          </a:xfrm>
          <a:prstGeom prst="cloudCallout">
            <a:avLst>
              <a:gd name="adj1" fmla="val 60980"/>
              <a:gd name="adj2" fmla="val 252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Paid Search???!!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Strategy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544" y="1988840"/>
            <a:ext cx="2816761" cy="252028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1" u="sng" dirty="0" smtClean="0">
                <a:solidFill>
                  <a:srgbClr val="8DC63F"/>
                </a:solidFill>
                <a:latin typeface="Rockwell"/>
                <a:cs typeface="Rockwell"/>
              </a:rPr>
              <a:t>Strategy</a:t>
            </a:r>
            <a:endParaRPr lang="en-US" sz="1400" b="1" u="sng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endParaRPr lang="en-US" sz="900" dirty="0" smtClean="0">
              <a:latin typeface="Avenir LT Std 35 Light"/>
              <a:cs typeface="Avenir LT Std 35 Light"/>
            </a:endParaRPr>
          </a:p>
          <a:p>
            <a:r>
              <a:rPr lang="en-US" sz="1200" dirty="0" smtClean="0">
                <a:latin typeface="Avenir LT Std 35 Light"/>
                <a:cs typeface="Avenir LT Std 35 Light"/>
              </a:rPr>
              <a:t>Working with the Carat team, a search toolkit was created for J&amp;J Clean and Clear. </a:t>
            </a:r>
            <a:r>
              <a:rPr lang="en-US" sz="1200" dirty="0" smtClean="0">
                <a:latin typeface="Avenir LT Std 35 Light"/>
                <a:cs typeface="Avenir LT Std 35 Light"/>
              </a:rPr>
              <a:t>The toolkit educated the local brand managers in paid search. </a:t>
            </a:r>
            <a:endParaRPr lang="en-US" sz="1200" dirty="0" smtClean="0">
              <a:latin typeface="Avenir LT Std 35 Light"/>
              <a:cs typeface="Avenir LT Std 35 Light"/>
            </a:endParaRPr>
          </a:p>
          <a:p>
            <a:endParaRPr lang="en-US" sz="1200" dirty="0" smtClean="0">
              <a:latin typeface="Avenir LT Std 35 Light"/>
              <a:cs typeface="Avenir LT Std 35 Light"/>
            </a:endParaRPr>
          </a:p>
          <a:p>
            <a:r>
              <a:rPr lang="en-US" sz="1200" dirty="0" smtClean="0">
                <a:latin typeface="Avenir LT Std 35 Light"/>
                <a:cs typeface="Avenir LT Std 35 Light"/>
              </a:rPr>
              <a:t>Whilst </a:t>
            </a:r>
            <a:r>
              <a:rPr lang="en-US" sz="1200" dirty="0" smtClean="0">
                <a:latin typeface="Avenir LT Std 35 Light"/>
                <a:cs typeface="Avenir LT Std 35 Light"/>
              </a:rPr>
              <a:t>working on the toolkit with the Carat team, we were also educating the Carat team in paid search</a:t>
            </a:r>
            <a:r>
              <a:rPr lang="en-US" sz="1200" dirty="0" smtClean="0">
                <a:latin typeface="Avenir LT Std 35 Light"/>
                <a:cs typeface="Avenir LT Std 35 Light"/>
              </a:rPr>
              <a:t>.</a:t>
            </a:r>
          </a:p>
          <a:p>
            <a:endParaRPr lang="en-US" sz="1200" dirty="0" smtClean="0">
              <a:latin typeface="Avenir LT Std 35 Light"/>
              <a:cs typeface="Avenir LT Std 35 Light"/>
            </a:endParaRPr>
          </a:p>
          <a:p>
            <a:endParaRPr lang="en-GB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34747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Building the Search Toolkit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75681" r="15064"/>
          <a:stretch>
            <a:fillRect/>
          </a:stretch>
        </p:blipFill>
        <p:spPr bwMode="auto">
          <a:xfrm>
            <a:off x="546469" y="1150761"/>
            <a:ext cx="565410" cy="550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3" descr="http://logotypes.designer.am/t/johnson_and_johnson_no.png"/>
          <p:cNvPicPr>
            <a:picLocks noChangeAspect="1" noChangeArrowheads="1"/>
          </p:cNvPicPr>
          <p:nvPr/>
        </p:nvPicPr>
        <p:blipFill>
          <a:blip r:embed="rId4"/>
          <a:srcRect l="15045" t="18806" r="17255" b="17255"/>
          <a:stretch>
            <a:fillRect/>
          </a:stretch>
        </p:blipFill>
        <p:spPr bwMode="auto">
          <a:xfrm>
            <a:off x="7812360" y="1124744"/>
            <a:ext cx="648072" cy="612068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0152" y="2060848"/>
            <a:ext cx="241241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76256" y="3284984"/>
            <a:ext cx="2010877" cy="150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1560" y="4509120"/>
            <a:ext cx="2088232" cy="156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123728" y="4437112"/>
            <a:ext cx="245650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23928" y="3933056"/>
            <a:ext cx="2759207" cy="206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563888" y="2348880"/>
            <a:ext cx="2379737" cy="1786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300192" y="4581128"/>
            <a:ext cx="2091705" cy="157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455560">
                    <a:tint val="75000"/>
                  </a:srgbClr>
                </a:solidFill>
              </a:rPr>
              <a:t>Copyright © 2011, iProspect, Inc. All rights reserved.</a:t>
            </a:r>
            <a:endParaRPr lang="en-US" dirty="0">
              <a:solidFill>
                <a:srgbClr val="455560">
                  <a:tint val="75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9095" y="2058102"/>
            <a:ext cx="2816761" cy="389117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143" y="2002992"/>
            <a:ext cx="222563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lang="en-US" sz="1400" dirty="0" smtClean="0">
              <a:solidFill>
                <a:srgbClr val="8DC63F"/>
              </a:solidFill>
              <a:latin typeface="Rockwell"/>
              <a:cs typeface="Rockwell"/>
            </a:endParaRP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r>
              <a:rPr lang="en-US" sz="1200" dirty="0" smtClean="0">
                <a:latin typeface="Avenir LT Std 35 Light"/>
                <a:cs typeface="Avenir LT Std 35 Light"/>
              </a:rPr>
              <a:t>The toolkits increased the search knowledge of the central clients and the local market brand managers, with search activity increasing across each market:</a:t>
            </a: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r>
              <a:rPr lang="en-US" sz="1200" dirty="0" smtClean="0">
                <a:latin typeface="Avenir LT Std 35 Light"/>
                <a:cs typeface="Avenir LT Std 35 Light"/>
              </a:rPr>
              <a:t>Consistency and best practice applied to search campaigns across all markets. </a:t>
            </a: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  <a:p>
            <a:r>
              <a:rPr lang="en-US" sz="1200" dirty="0" smtClean="0">
                <a:latin typeface="Avenir LT Std 35 Light"/>
                <a:cs typeface="Avenir LT Std 35 Light"/>
              </a:rPr>
              <a:t>One toolkit has led to 4 toolkits which have resulted in improved search campaigns for the brands that the toolkits were produced for.</a:t>
            </a:r>
            <a:endParaRPr lang="en-GB" sz="1200" dirty="0" smtClean="0">
              <a:latin typeface="Avenir LT Std 35 Light"/>
              <a:cs typeface="Avenir LT Std 35 Light"/>
            </a:endParaRPr>
          </a:p>
          <a:p>
            <a:pPr lvl="0">
              <a:defRPr/>
            </a:pPr>
            <a:endParaRPr lang="en-US" sz="1200" dirty="0" smtClean="0">
              <a:latin typeface="Avenir LT Std 35 Light"/>
              <a:cs typeface="Avenir LT Std 35 Light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6046" y="2048716"/>
            <a:ext cx="436879" cy="436879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9095" y="1049870"/>
            <a:ext cx="8255001" cy="7704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13692" y="1092205"/>
            <a:ext cx="663174" cy="6631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76200" dir="5400000" rotWithShape="0">
              <a:srgbClr val="000000">
                <a:alpha val="54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80070" y="1206016"/>
            <a:ext cx="50251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0" i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/>
                <a:cs typeface="Rockwell"/>
              </a:rPr>
              <a:t>Increased Search Knowledge &amp; Activity</a:t>
            </a:r>
            <a:endParaRPr lang="en-US" sz="2100" b="0" i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/>
              <a:cs typeface="Rockwell"/>
            </a:endParaRPr>
          </a:p>
        </p:txBody>
      </p:sp>
      <p:pic>
        <p:nvPicPr>
          <p:cNvPr id="27" name="Picture 94" descr="Screen shot 2012-07-17 at 10.29.2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075" y="2094982"/>
            <a:ext cx="390821" cy="344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/>
          <a:srcRect l="60764" r="29794"/>
          <a:stretch>
            <a:fillRect/>
          </a:stretch>
        </p:blipFill>
        <p:spPr bwMode="auto">
          <a:xfrm>
            <a:off x="543236" y="1135760"/>
            <a:ext cx="60408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41" descr="http://logotypes.designer.am/t/johnson_and_johnson_no.png"/>
          <p:cNvPicPr>
            <a:picLocks noChangeAspect="1" noChangeArrowheads="1"/>
          </p:cNvPicPr>
          <p:nvPr/>
        </p:nvPicPr>
        <p:blipFill>
          <a:blip r:embed="rId4"/>
          <a:srcRect l="15045" t="18806" r="17255" b="17255"/>
          <a:stretch>
            <a:fillRect/>
          </a:stretch>
        </p:blipFill>
        <p:spPr bwMode="auto">
          <a:xfrm>
            <a:off x="7812360" y="1124744"/>
            <a:ext cx="648072" cy="612068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419872" y="3068960"/>
            <a:ext cx="5256584" cy="2862322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Imodium Global Franchise Director, Marni </a:t>
            </a:r>
            <a:r>
              <a:rPr lang="en-US" b="1" dirty="0" smtClean="0"/>
              <a:t>Allen</a:t>
            </a:r>
          </a:p>
          <a:p>
            <a:endParaRPr lang="en-GB" dirty="0" smtClean="0"/>
          </a:p>
          <a:p>
            <a:r>
              <a:rPr lang="en-US" i="1" dirty="0" smtClean="0"/>
              <a:t>“Working with J+ and iProspect on this project has helped me reach a whole new level of understanding of Search, and I hope it has the same impact in the markets</a:t>
            </a:r>
            <a:r>
              <a:rPr lang="en-US" i="1" dirty="0" smtClean="0"/>
              <a:t>.’’</a:t>
            </a:r>
          </a:p>
          <a:p>
            <a:endParaRPr lang="en-US" i="1" dirty="0" smtClean="0"/>
          </a:p>
          <a:p>
            <a:r>
              <a:rPr lang="en-US" b="1" dirty="0" smtClean="0"/>
              <a:t>Imodium Germany Brand Manager, </a:t>
            </a:r>
            <a:r>
              <a:rPr lang="en-US" b="1" dirty="0" err="1" smtClean="0"/>
              <a:t>Maike</a:t>
            </a:r>
            <a:r>
              <a:rPr lang="en-US" b="1" dirty="0" smtClean="0"/>
              <a:t> </a:t>
            </a:r>
            <a:r>
              <a:rPr lang="en-US" b="1" dirty="0" err="1" smtClean="0"/>
              <a:t>Sternal</a:t>
            </a:r>
            <a:endParaRPr lang="en-GB" dirty="0" smtClean="0"/>
          </a:p>
          <a:p>
            <a:r>
              <a:rPr lang="en-US" i="1" dirty="0" smtClean="0"/>
              <a:t>“We really want to start using the toolkit &amp; implementing the learning’s</a:t>
            </a:r>
            <a:r>
              <a:rPr lang="en-US" i="1" dirty="0" smtClean="0"/>
              <a:t>.’’</a:t>
            </a:r>
            <a:endParaRPr lang="en-GB" dirty="0" smtClean="0"/>
          </a:p>
        </p:txBody>
      </p:sp>
      <p:pic>
        <p:nvPicPr>
          <p:cNvPr id="14" name="Picture 77" descr="globe (creds)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08104" y="1844824"/>
            <a:ext cx="864096" cy="982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7" name="Picture 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347864" y="2060848"/>
            <a:ext cx="5400600" cy="5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Prospect-Nov20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prospect_110503">
  <a:themeElements>
    <a:clrScheme name="Custom 2">
      <a:dk1>
        <a:srgbClr val="455560"/>
      </a:dk1>
      <a:lt1>
        <a:srgbClr val="FFFFFF"/>
      </a:lt1>
      <a:dk2>
        <a:srgbClr val="8DC63F"/>
      </a:dk2>
      <a:lt2>
        <a:srgbClr val="8DC63F"/>
      </a:lt2>
      <a:accent1>
        <a:srgbClr val="F58026"/>
      </a:accent1>
      <a:accent2>
        <a:srgbClr val="1AA1D0"/>
      </a:accent2>
      <a:accent3>
        <a:srgbClr val="BB2618"/>
      </a:accent3>
      <a:accent4>
        <a:srgbClr val="1B4998"/>
      </a:accent4>
      <a:accent5>
        <a:srgbClr val="D7AF39"/>
      </a:accent5>
      <a:accent6>
        <a:srgbClr val="83817E"/>
      </a:accent6>
      <a:hlink>
        <a:srgbClr val="F58026"/>
      </a:hlink>
      <a:folHlink>
        <a:srgbClr val="45556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="0" i="0" dirty="0">
            <a:latin typeface="Avenir LT Std 55 Roman"/>
            <a:cs typeface="Avenir LT Std 55 Roman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954</TotalTime>
  <Words>374</Words>
  <Application>Microsoft Office PowerPoint</Application>
  <PresentationFormat>On-screen Show (4:3)</PresentationFormat>
  <Paragraphs>53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iProspect-Nov2012</vt:lpstr>
      <vt:lpstr>2_Custom Design</vt:lpstr>
      <vt:lpstr>1_iprospect_110503</vt:lpstr>
      <vt:lpstr>Global PPC Award Template</vt:lpstr>
      <vt:lpstr>Background/Brief</vt:lpstr>
      <vt:lpstr>Challenge</vt:lpstr>
      <vt:lpstr>Strategy</vt:lpstr>
      <vt:lpstr>results</vt:lpstr>
    </vt:vector>
  </TitlesOfParts>
  <Company>Aegis Media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PPC Award Template</dc:title>
  <dc:creator>Chris Rothwell</dc:creator>
  <cp:lastModifiedBy>Bhavesh</cp:lastModifiedBy>
  <cp:revision>52</cp:revision>
  <dcterms:created xsi:type="dcterms:W3CDTF">2012-11-12T09:47:25Z</dcterms:created>
  <dcterms:modified xsi:type="dcterms:W3CDTF">2012-11-29T17:29:41Z</dcterms:modified>
</cp:coreProperties>
</file>